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CB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7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gif>
</file>

<file path=ppt/media/image7.png>
</file>

<file path=ppt/media/image8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3AC87-E5ED-4F4C-9436-14ECE66FBC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79F5C4-4709-4725-9208-DD68DE6758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5A004-564B-41E8-8AE8-31FEA998D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D0729-E4F1-40AE-8296-2A76FCE84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FB7D4-7893-4548-A88B-934E948EF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7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12FA0-31D6-4236-82D4-D287E5492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C91727-3082-4B8D-AFAF-8E8DF9FB1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7F6BD-102F-4A71-9B29-4B41A2ED9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E41A5-59B7-47A1-94FD-4020D310A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0D136F-0076-4FEF-8A60-CEF84A8BC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1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A7584F-B8C3-4CA2-80ED-30AFB2D31A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7003F7-A4A7-4C9F-A572-91C5B37C95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4676B-0534-482E-990E-28C473DE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5879F-9692-454B-AE86-21A88FD97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68889-F9C0-4CA9-B4E5-BB3776D1B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945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B7E0A-284D-4846-B6A7-D4B3C9CDA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9C5DF-6FA3-4492-941E-FC2FBE2C6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30A0D-8E85-43D7-B116-D69D3D821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0CA9C-BC68-4BF4-95D2-63825EDFE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D1BDE-71DC-48DB-BE0D-EC8551A8C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671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DA8E5-3901-4E49-8262-0D1EC0A7D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42F73-434C-41F3-9E63-216A8C4D9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3CE8E-7F74-40F3-84D5-F8906BC4F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86679-FA8D-4E52-BCAE-2B5B74BDD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10FB8-D987-4085-8111-AF05A056A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17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2DF1-4BF6-4591-8928-752B22C5F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69A7F-0F3A-484D-BA54-257A96EA6D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2A8F51-18F5-49D2-B082-84986543B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8425B8-9CBB-4A11-A37F-DC942DBA3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B327BA-BBF0-49C4-B013-F970AC716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EAD18-168B-409B-A695-BD95D189E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95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BC76E-5AD0-42DB-BD53-8799BB37A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764C8-D602-4C3F-BE63-AAAC5F9D1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32CDAE-D500-4283-8CED-CB7ABAE50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455B85-205D-4010-8B86-4DED64B8E7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78D74D-6CF9-41CA-8360-3713721BCC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DACD62-0E11-401C-9328-D1F870B4E8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DEAF44-AD1E-4CF1-9F01-D0A6189DC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53897F-D70F-46F1-BECF-31727F2E7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439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E81BA-F69E-4CF5-954F-9EAD8448F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DD5383-50F4-440A-AE2A-AEAB7A9D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7117F4-3A68-46DA-A988-3E25F5F71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4972C0-82AA-49EB-BFC8-029A23EA6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180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12FFF0-58B2-4B11-8F9A-9FA517B2C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186570-BF37-411B-AEF8-B2B0D7517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3C0CE-A3D7-4BCD-BBFC-D4C765545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195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0B19A-C75E-40E2-BA70-B6F6C9F8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9E144-2569-4348-B4B0-B142A06D9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798B9-0442-43AD-ADCB-2BD1C87C77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7B752-8C5F-46BE-99ED-767062B95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60B799-2534-4278-A767-2ECA189EA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2CFD4-91A6-4645-86DB-D4EB34916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833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424C4-B9E3-4583-80F3-A0FED8392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F6C397-3B48-4B98-BEE7-1F6F6A7805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46401B-663A-455B-B8CC-690F08E1E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C17D53-0E37-406A-8336-C30C09CA7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791DE3-B7EA-4731-9540-857875282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51CC12-3082-4186-962F-544CFA3CD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8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1EEF12-1D58-4759-889D-8C7C32039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020D7-CE26-4767-A12B-67779BAEB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4F2C5-0AE7-4AA0-A2F9-8F0DF454E4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FE95DF-1384-4136-9C08-49BD0BDDF0C2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F501D-26A2-4C34-9A7E-D17A7F3BD1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CF6B6-C6AD-46F7-AE01-5EFCCE4DA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0646DA-B5C5-4548-987A-889360198F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83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expapados/Physics-Informed-Deep-Learning-Solid-and-Fluid-Mechanics" TargetMode="External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hyperlink" Target="https://github.com/rgp62/cvpinn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alexpapados/Physics-Informed-Deep-Learning-Solid-and-Fluid-Mechanic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Gillgren/Solving-Differential-Equations-with-Neural-Networks" TargetMode="External"/><Relationship Id="rId4" Type="http://schemas.openxmlformats.org/officeDocument/2006/relationships/hyperlink" Target="https://github.com/rgp62/cvpinn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B88BA-688A-43D4-A8B3-F3291C3F67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Physics Informed Neural Networks (PINNs)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6A6F3-5562-4A38-9E97-981551F256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Paht Juangphanich, Ezra McNichols, Kyle Monaghan, Arman </a:t>
            </a:r>
            <a:r>
              <a:rPr lang="en-US" dirty="0" err="1"/>
              <a:t>Mirashemi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347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716A2-EBE9-104B-B2C4-E835C4550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W-PINNs-DE PINNs</a:t>
            </a:r>
            <a:br>
              <a:rPr lang="en-US" dirty="0"/>
            </a:br>
            <a:r>
              <a:rPr lang="en-US" sz="2000" dirty="0"/>
              <a:t>(Sod Shock tube Problem)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3A5BEE-5AE4-CB4F-B908-D2D5E95C3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3343"/>
            <a:ext cx="6146042" cy="46095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7D7B0F-2FA2-3945-819A-58FE7014AEED}"/>
              </a:ext>
            </a:extLst>
          </p:cNvPr>
          <p:cNvSpPr txBox="1"/>
          <p:nvPr/>
        </p:nvSpPr>
        <p:spPr>
          <a:xfrm>
            <a:off x="2550160" y="1561881"/>
            <a:ext cx="1335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Roe Scheme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DE6142-CFBB-924B-BE39-0C0C86604A92}"/>
              </a:ext>
            </a:extLst>
          </p:cNvPr>
          <p:cNvSpPr txBox="1"/>
          <p:nvPr/>
        </p:nvSpPr>
        <p:spPr>
          <a:xfrm>
            <a:off x="8112054" y="1602350"/>
            <a:ext cx="1457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W-PINNs-DE</a:t>
            </a:r>
            <a:r>
              <a:rPr lang="en-US" baseline="30000" dirty="0"/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E52933-D5F4-3F43-B070-917AD5AF02CF}"/>
              </a:ext>
            </a:extLst>
          </p:cNvPr>
          <p:cNvSpPr txBox="1"/>
          <p:nvPr/>
        </p:nvSpPr>
        <p:spPr>
          <a:xfrm>
            <a:off x="218440" y="6492875"/>
            <a:ext cx="117551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1" baseline="3000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</a:t>
            </a:r>
            <a:r>
              <a:rPr lang="en-US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Papados, A. Solving Hydrodynamic Shock-Tube Problems Using Weighted Physics-Informed Neural Networks with Domain Extension.</a:t>
            </a:r>
            <a:endParaRPr lang="en-US" sz="14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896761-8842-994E-A3B8-D91D6F9F4824}"/>
              </a:ext>
            </a:extLst>
          </p:cNvPr>
          <p:cNvSpPr/>
          <p:nvPr/>
        </p:nvSpPr>
        <p:spPr>
          <a:xfrm>
            <a:off x="3883726" y="6238959"/>
            <a:ext cx="719831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https://github.com/alexpapados/Physics-Informed-Deep-Learning-Solid-and-Fluid-Mechanics</a:t>
            </a:r>
            <a:r>
              <a:rPr lang="en-US" sz="1200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4607B89-1825-5E42-AC52-25C42E3DBF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807" y="1883343"/>
            <a:ext cx="6200001" cy="465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891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A7D9E-C7CD-9147-BCE6-2111BC030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cvPINNs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99F73D2-6C2C-F548-BD9B-D840F0FE6C8F}"/>
                  </a:ext>
                </a:extLst>
              </p:cNvPr>
              <p:cNvSpPr txBox="1"/>
              <p:nvPr/>
            </p:nvSpPr>
            <p:spPr>
              <a:xfrm>
                <a:off x="354745" y="2060020"/>
                <a:ext cx="11134678" cy="29694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𝑖𝑐𝑠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𝐿𝑒𝑓𝑡</m:t>
                          </m:r>
                        </m:sub>
                      </m:sSub>
                      <m:r>
                        <m:rPr>
                          <m:nor/>
                        </m:rPr>
                        <a:rPr lang="en-US" sz="1400" dirty="0"/>
                        <m:t>+ 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𝑅𝑖𝑔h𝑡</m:t>
                          </m:r>
                        </m:sub>
                      </m:sSub>
                      <m:r>
                        <m:rPr>
                          <m:nor/>
                        </m:rPr>
                        <a:rPr lang="en-US" sz="1400" dirty="0"/>
                        <m:t>+ 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𝑇𝑜𝑝</m:t>
                          </m:r>
                        </m:sub>
                      </m:sSub>
                      <m:r>
                        <m:rPr>
                          <m:nor/>
                        </m:rPr>
                        <a:rPr lang="en-US" sz="1400" dirty="0"/>
                        <m:t>+ 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𝐵𝑜𝑡𝑡𝑜𝑚</m:t>
                          </m:r>
                        </m:sub>
                      </m:sSub>
                      <m:r>
                        <a:rPr lang="en-US" sz="1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1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𝐼𝑛𝑡𝑒𝑟𝑖𝑜𝑟</m:t>
                          </m:r>
                        </m:sub>
                      </m:sSub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99F73D2-6C2C-F548-BD9B-D840F0FE6C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745" y="2060020"/>
                <a:ext cx="11134678" cy="296941"/>
              </a:xfrm>
              <a:prstGeom prst="rect">
                <a:avLst/>
              </a:prstGeom>
              <a:blipFill>
                <a:blip r:embed="rId2"/>
                <a:stretch>
                  <a:fillRect t="-8333" b="-208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82024E3C-0BC2-8948-A46D-ED2154C76B8B}"/>
              </a:ext>
            </a:extLst>
          </p:cNvPr>
          <p:cNvSpPr txBox="1"/>
          <p:nvPr/>
        </p:nvSpPr>
        <p:spPr>
          <a:xfrm>
            <a:off x="722897" y="1690688"/>
            <a:ext cx="2039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Conventional PINNs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B9A004E-3C0E-A643-A755-F7CC4B171EA0}"/>
                  </a:ext>
                </a:extLst>
              </p:cNvPr>
              <p:cNvSpPr txBox="1"/>
              <p:nvPr/>
            </p:nvSpPr>
            <p:spPr>
              <a:xfrm>
                <a:off x="6405880" y="3149354"/>
                <a:ext cx="2943818" cy="7788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𝑐𝑣𝑃𝐼𝑁𝑁𝑠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sup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nary>
                                    <m:nary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m:rPr>
                                          <m:brk m:alnAt="23"/>
                                        </m:r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𝑓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∈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𝜕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</m:sub>
                                    <m:sup/>
                                    <m:e>
                                      <m:acc>
                                        <m:accPr>
                                          <m:chr m:val="̃"/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</m:e>
                                      </m:acc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∙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𝑑𝐴</m:t>
                                      </m:r>
                                    </m:e>
                                  </m:nary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B9A004E-3C0E-A643-A755-F7CC4B171E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5880" y="3149354"/>
                <a:ext cx="2943818" cy="778868"/>
              </a:xfrm>
              <a:prstGeom prst="rect">
                <a:avLst/>
              </a:prstGeom>
              <a:blipFill>
                <a:blip r:embed="rId3"/>
                <a:stretch>
                  <a:fillRect l="-1288" t="-135484" b="-2080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47425D5-0999-9E4E-B0D4-1E8E2C35873C}"/>
              </a:ext>
            </a:extLst>
          </p:cNvPr>
          <p:cNvCxnSpPr>
            <a:stCxn id="8" idx="0"/>
          </p:cNvCxnSpPr>
          <p:nvPr/>
        </p:nvCxnSpPr>
        <p:spPr>
          <a:xfrm flipV="1">
            <a:off x="7877789" y="2937263"/>
            <a:ext cx="229891" cy="21209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847FCD8-75C7-FD48-8810-EEFB21238E5B}"/>
              </a:ext>
            </a:extLst>
          </p:cNvPr>
          <p:cNvSpPr txBox="1"/>
          <p:nvPr/>
        </p:nvSpPr>
        <p:spPr>
          <a:xfrm>
            <a:off x="8107680" y="2635043"/>
            <a:ext cx="2762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Number of control volumes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41F96B4-3160-9542-8029-3A7CBD18F8D4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8649949" y="3668148"/>
            <a:ext cx="251693" cy="2931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11133EA-82C3-584B-AA04-EEE45C62AF72}"/>
              </a:ext>
            </a:extLst>
          </p:cNvPr>
          <p:cNvSpPr txBox="1"/>
          <p:nvPr/>
        </p:nvSpPr>
        <p:spPr>
          <a:xfrm>
            <a:off x="8901642" y="3776596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Flux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918B9C-92C5-C947-A654-803688ADF6AC}"/>
              </a:ext>
            </a:extLst>
          </p:cNvPr>
          <p:cNvSpPr/>
          <p:nvPr/>
        </p:nvSpPr>
        <p:spPr>
          <a:xfrm>
            <a:off x="213360" y="5906017"/>
            <a:ext cx="27158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4"/>
              </a:rPr>
              <a:t>https://github.com/rgp62/cvpinns</a:t>
            </a:r>
            <a:r>
              <a:rPr lang="en-US" sz="1400" dirty="0"/>
              <a:t>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1E82FB3-8836-1C4F-BB4D-C7FB0AB27643}"/>
              </a:ext>
            </a:extLst>
          </p:cNvPr>
          <p:cNvSpPr/>
          <p:nvPr/>
        </p:nvSpPr>
        <p:spPr>
          <a:xfrm>
            <a:off x="213360" y="6231265"/>
            <a:ext cx="119786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Patel, R. G., Manickam, I., Trask, N. A., Wood, M. A., Lee, M., Tomas, I., &amp; Cyr, E. C. (2022). Thermodynamically consistent physics-informed neural networks for hyperbolic systems. 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Journal of Computational Physics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 </a:t>
            </a:r>
            <a:r>
              <a:rPr lang="en-US" sz="1400" i="1" dirty="0">
                <a:solidFill>
                  <a:srgbClr val="222222"/>
                </a:solidFill>
                <a:latin typeface="Arial" panose="020B0604020202020204" pitchFamily="34" charset="0"/>
              </a:rPr>
              <a:t>449</a:t>
            </a:r>
            <a:r>
              <a:rPr lang="en-US" sz="1400" dirty="0">
                <a:solidFill>
                  <a:srgbClr val="222222"/>
                </a:solidFill>
                <a:latin typeface="Arial" panose="020B0604020202020204" pitchFamily="34" charset="0"/>
              </a:rPr>
              <a:t>, 110754.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A96B561-F603-1143-9550-437A3A2C0188}"/>
              </a:ext>
            </a:extLst>
          </p:cNvPr>
          <p:cNvSpPr txBox="1"/>
          <p:nvPr/>
        </p:nvSpPr>
        <p:spPr>
          <a:xfrm>
            <a:off x="722897" y="2913126"/>
            <a:ext cx="3873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Modified Loss using Control Volumes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937416-10B2-A542-8EE7-2483F0303889}"/>
              </a:ext>
            </a:extLst>
          </p:cNvPr>
          <p:cNvSpPr txBox="1"/>
          <p:nvPr/>
        </p:nvSpPr>
        <p:spPr>
          <a:xfrm>
            <a:off x="724954" y="2450377"/>
            <a:ext cx="331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Improvements over Conventional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32A518-A93E-0141-81DE-2CB4BAD0A319}"/>
              </a:ext>
            </a:extLst>
          </p:cNvPr>
          <p:cNvSpPr txBox="1"/>
          <p:nvPr/>
        </p:nvSpPr>
        <p:spPr>
          <a:xfrm>
            <a:off x="722896" y="3766182"/>
            <a:ext cx="3251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Artificial Viscosity Penalization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84E7B2-9F78-8142-9E76-3E29B79F075F}"/>
              </a:ext>
            </a:extLst>
          </p:cNvPr>
          <p:cNvSpPr txBox="1"/>
          <p:nvPr/>
        </p:nvSpPr>
        <p:spPr>
          <a:xfrm>
            <a:off x="743696" y="4619238"/>
            <a:ext cx="3323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Entropy Inequality Penalization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D291BD-3E04-C042-807F-15E1F53EE9B5}"/>
                  </a:ext>
                </a:extLst>
              </p:cNvPr>
              <p:cNvSpPr txBox="1"/>
              <p:nvPr/>
            </p:nvSpPr>
            <p:spPr>
              <a:xfrm>
                <a:off x="4067106" y="4442298"/>
                <a:ext cx="3433953" cy="7788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𝑒𝑛𝑡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sup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unc>
                                    <m:func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b="0" i="0" smtClean="0">
                                          <a:latin typeface="Cambria Math" panose="02040503050406030204" pitchFamily="18" charset="0"/>
                                        </a:rPr>
                                        <m:t>max</m:t>
                                      </m:r>
                                    </m:fName>
                                    <m:e>
                                      <m:d>
                                        <m:dPr>
                                          <m:ctrl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0,</m:t>
                                          </m:r>
                                          <m:nary>
                                            <m:nary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naryPr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𝜕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𝑐</m:t>
                                              </m:r>
                                            </m:sub>
                                            <m:sup/>
                                            <m:e>
                                              <m:acc>
                                                <m:accPr>
                                                  <m:chr m:val="̂"/>
                                                  <m:ctrlP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accPr>
                                                <m:e>
                                                  <m:r>
                                                    <a:rPr lang="en-US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𝑞</m:t>
                                                  </m:r>
                                                </m:e>
                                              </m:acc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∙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𝑑𝐴</m:t>
                                              </m:r>
                                            </m:e>
                                          </m:nary>
                                        </m:e>
                                      </m:d>
                                    </m:e>
                                  </m:func>
                                </m:e>
                              </m:d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1D291BD-3E04-C042-807F-15E1F53EE9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67106" y="4442298"/>
                <a:ext cx="3433953" cy="778868"/>
              </a:xfrm>
              <a:prstGeom prst="rect">
                <a:avLst/>
              </a:prstGeom>
              <a:blipFill>
                <a:blip r:embed="rId5"/>
                <a:stretch>
                  <a:fillRect l="-1476" t="-133871" b="-2080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76BD5BDA-FCE8-A04C-99F0-FAA3A92C09E7}"/>
              </a:ext>
            </a:extLst>
          </p:cNvPr>
          <p:cNvSpPr txBox="1"/>
          <p:nvPr/>
        </p:nvSpPr>
        <p:spPr>
          <a:xfrm>
            <a:off x="743696" y="5427363"/>
            <a:ext cx="295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Total Variation Penalization</a:t>
            </a:r>
          </a:p>
        </p:txBody>
      </p:sp>
    </p:spTree>
    <p:extLst>
      <p:ext uri="{BB962C8B-B14F-4D97-AF65-F5344CB8AC3E}">
        <p14:creationId xmlns:p14="http://schemas.microsoft.com/office/powerpoint/2010/main" val="1344531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C99D1-1789-4EE5-9F37-73A30FEB8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DD38D-D33D-4720-85D8-B958A34BB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33211"/>
          </a:xfrm>
        </p:spPr>
        <p:txBody>
          <a:bodyPr/>
          <a:lstStyle/>
          <a:p>
            <a:r>
              <a:rPr lang="en-US" dirty="0"/>
              <a:t>1990s: Proof was made to show Neural Networks can be used to solve PDEs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19D676-F230-4065-B5D2-549793E18E35}"/>
              </a:ext>
            </a:extLst>
          </p:cNvPr>
          <p:cNvSpPr txBox="1"/>
          <p:nvPr/>
        </p:nvSpPr>
        <p:spPr>
          <a:xfrm>
            <a:off x="905346" y="2622870"/>
            <a:ext cx="1060160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Lagaris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I. E.,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Likas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A., &amp; Fotiadis, D. I. (1998). Artificial neural networks for solving ordinary and partial differential equations.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IEEE transactions on neural networks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9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(5), 987-1000.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BB43B1F-0609-4BA2-982A-0903FBEACE85}"/>
              </a:ext>
            </a:extLst>
          </p:cNvPr>
          <p:cNvSpPr txBox="1">
            <a:spLocks/>
          </p:cNvSpPr>
          <p:nvPr/>
        </p:nvSpPr>
        <p:spPr>
          <a:xfrm>
            <a:off x="771054" y="3231479"/>
            <a:ext cx="10515600" cy="1533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1998-2019: Conventional PINNs, solving PDE without discontinuity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2019-Present: Research into solving discontinuous PDEs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2CFF69-48DA-4132-8FFA-63BD7AF11F3F}"/>
              </a:ext>
            </a:extLst>
          </p:cNvPr>
          <p:cNvSpPr txBox="1"/>
          <p:nvPr/>
        </p:nvSpPr>
        <p:spPr>
          <a:xfrm>
            <a:off x="769543" y="4706809"/>
            <a:ext cx="108732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Michoski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C., </a:t>
            </a:r>
            <a:r>
              <a:rPr lang="en-US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Milosavljević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M., Oliver, T., &amp; Hatch, D. R. (2020). Solving differential equations using deep neural networks. </a:t>
            </a:r>
            <a:r>
              <a:rPr lang="en-US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Neurocomputing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399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193-212.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E1A549-F4FD-4CD8-85B8-1155647D740B}"/>
              </a:ext>
            </a:extLst>
          </p:cNvPr>
          <p:cNvSpPr txBox="1"/>
          <p:nvPr/>
        </p:nvSpPr>
        <p:spPr>
          <a:xfrm>
            <a:off x="769543" y="5272937"/>
            <a:ext cx="108732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Patel, R. G., Manickam, I., Trask, N. A., Wood, M. A., Lee, M., Tomas, I., &amp; Cyr, E. C. (2022). Thermodynamically consistent physics-informed neural networks for hyperbolic systems. </a:t>
            </a:r>
            <a:r>
              <a:rPr lang="en-US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Computational Physics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449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110754.</a:t>
            </a:r>
            <a:endParaRPr lang="en-US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96DEC2-C14E-4E43-9E4C-3DE73F9EE2AA}"/>
              </a:ext>
            </a:extLst>
          </p:cNvPr>
          <p:cNvSpPr txBox="1"/>
          <p:nvPr/>
        </p:nvSpPr>
        <p:spPr>
          <a:xfrm>
            <a:off x="769543" y="5839064"/>
            <a:ext cx="108732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Papados</a:t>
            </a: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 Solving Hydrodynamic Shock-Tube Problems Using Weighted Physics-Informed Neural Networks with Domain Extension.</a:t>
            </a:r>
            <a:endParaRPr lang="en-US" sz="1600" dirty="0"/>
          </a:p>
        </p:txBody>
      </p:sp>
      <p:pic>
        <p:nvPicPr>
          <p:cNvPr id="1026" name="Picture 2" descr="GitHub Logos and Usage · GitHub">
            <a:hlinkClick r:id="rId2"/>
            <a:extLst>
              <a:ext uri="{FF2B5EF4-FFF2-40B4-BE49-F238E27FC236}">
                <a16:creationId xmlns:a16="http://schemas.microsoft.com/office/drawing/2014/main" id="{B1B4B4AE-B195-4D9E-9E66-6BF1A2F3A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27" y="5883417"/>
            <a:ext cx="596773" cy="496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GitHub Logos and Usage · GitHub">
            <a:hlinkClick r:id="rId4"/>
            <a:extLst>
              <a:ext uri="{FF2B5EF4-FFF2-40B4-BE49-F238E27FC236}">
                <a16:creationId xmlns:a16="http://schemas.microsoft.com/office/drawing/2014/main" id="{BBC49858-9BD7-48FC-ADCB-BBDF27A622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26" y="5313046"/>
            <a:ext cx="596773" cy="496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GitHub Logos and Usage · GitHub">
            <a:hlinkClick r:id="rId5"/>
            <a:extLst>
              <a:ext uri="{FF2B5EF4-FFF2-40B4-BE49-F238E27FC236}">
                <a16:creationId xmlns:a16="http://schemas.microsoft.com/office/drawing/2014/main" id="{E0E883CA-3ECA-45BB-B540-DBACD7FB1D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25" y="4725457"/>
            <a:ext cx="596773" cy="496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4751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7DA46-F591-40CA-AF3D-4EBDC1DBF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Conventional PINNs and how they work</a:t>
            </a:r>
            <a:br>
              <a:rPr lang="en-US" dirty="0"/>
            </a:br>
            <a:r>
              <a:rPr lang="en-US" sz="2000" dirty="0"/>
              <a:t>(High Level)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ADAEBF-4E12-4458-BF4D-8423A6CAAE42}"/>
                  </a:ext>
                </a:extLst>
              </p:cNvPr>
              <p:cNvSpPr txBox="1"/>
              <p:nvPr/>
            </p:nvSpPr>
            <p:spPr>
              <a:xfrm>
                <a:off x="895547" y="1970457"/>
                <a:ext cx="3533853" cy="6279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𝜇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EADAEBF-4E12-4458-BF4D-8423A6CAAE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5547" y="1970457"/>
                <a:ext cx="3533853" cy="62799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16365EF1-8A04-4455-A460-8AC46FBE155E}"/>
              </a:ext>
            </a:extLst>
          </p:cNvPr>
          <p:cNvSpPr txBox="1"/>
          <p:nvPr/>
        </p:nvSpPr>
        <p:spPr>
          <a:xfrm>
            <a:off x="5144277" y="2806162"/>
            <a:ext cx="1216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Dissipation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B26D1DD-0846-47ED-B96D-75C4F6E965EC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6360764" y="2737250"/>
            <a:ext cx="971679" cy="25357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A7AA93C-AC59-4A16-A9BC-C36F087F8560}"/>
              </a:ext>
            </a:extLst>
          </p:cNvPr>
          <p:cNvSpPr txBox="1"/>
          <p:nvPr/>
        </p:nvSpPr>
        <p:spPr>
          <a:xfrm>
            <a:off x="804688" y="1601125"/>
            <a:ext cx="3761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2D Burgers Viscous Equation: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BA6CCD-3779-4FE3-A959-D7D48A71D34D}"/>
              </a:ext>
            </a:extLst>
          </p:cNvPr>
          <p:cNvSpPr txBox="1"/>
          <p:nvPr/>
        </p:nvSpPr>
        <p:spPr>
          <a:xfrm>
            <a:off x="8750292" y="4933709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PDE Loss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C973F5-83B5-49EB-9196-116E606FD2A6}"/>
              </a:ext>
            </a:extLst>
          </p:cNvPr>
          <p:cNvSpPr/>
          <p:nvPr/>
        </p:nvSpPr>
        <p:spPr>
          <a:xfrm>
            <a:off x="3981401" y="4085245"/>
            <a:ext cx="2617018" cy="627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Multi-Layer Perception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D74F030-8F9C-425D-BD23-BF8342669030}"/>
              </a:ext>
            </a:extLst>
          </p:cNvPr>
          <p:cNvCxnSpPr/>
          <p:nvPr/>
        </p:nvCxnSpPr>
        <p:spPr>
          <a:xfrm>
            <a:off x="3097086" y="2643821"/>
            <a:ext cx="1186004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9AD11F5-4FC8-4FBD-9EBF-CFBBB4D60AEE}"/>
              </a:ext>
            </a:extLst>
          </p:cNvPr>
          <p:cNvSpPr txBox="1"/>
          <p:nvPr/>
        </p:nvSpPr>
        <p:spPr>
          <a:xfrm>
            <a:off x="1266136" y="5295169"/>
            <a:ext cx="18309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Domain Sampling</a:t>
            </a:r>
          </a:p>
          <a:p>
            <a:pPr algn="ctr"/>
            <a:r>
              <a:rPr lang="en-US" dirty="0"/>
              <a:t>(Inputs: t, x, y)</a:t>
            </a:r>
          </a:p>
        </p:txBody>
      </p:sp>
      <p:pic>
        <p:nvPicPr>
          <p:cNvPr id="31" name="Picture 30" descr="Chart, scatter chart&#10;&#10;Description automatically generated">
            <a:extLst>
              <a:ext uri="{FF2B5EF4-FFF2-40B4-BE49-F238E27FC236}">
                <a16:creationId xmlns:a16="http://schemas.microsoft.com/office/drawing/2014/main" id="{513A9774-0A79-4AB6-8C74-CE480617FC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346" y="3539414"/>
            <a:ext cx="2170530" cy="162789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16A50A8-109F-48F8-B905-4C30232CC818}"/>
              </a:ext>
            </a:extLst>
          </p:cNvPr>
          <p:cNvSpPr txBox="1"/>
          <p:nvPr/>
        </p:nvSpPr>
        <p:spPr>
          <a:xfrm>
            <a:off x="2062842" y="5039135"/>
            <a:ext cx="30489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X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1832285-2B2B-4B75-B54B-F765AF2B949B}"/>
              </a:ext>
            </a:extLst>
          </p:cNvPr>
          <p:cNvSpPr txBox="1"/>
          <p:nvPr/>
        </p:nvSpPr>
        <p:spPr>
          <a:xfrm>
            <a:off x="931447" y="4214575"/>
            <a:ext cx="29687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D253F8-C2A1-4B62-8D41-E8FF951A6D68}"/>
              </a:ext>
            </a:extLst>
          </p:cNvPr>
          <p:cNvSpPr txBox="1"/>
          <p:nvPr/>
        </p:nvSpPr>
        <p:spPr>
          <a:xfrm>
            <a:off x="4253261" y="4982844"/>
            <a:ext cx="20528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Model</a:t>
            </a:r>
          </a:p>
          <a:p>
            <a:pPr algn="ctr"/>
            <a:r>
              <a:rPr lang="en-US" dirty="0"/>
              <a:t>Inputs: t, x, y</a:t>
            </a:r>
          </a:p>
          <a:p>
            <a:pPr algn="ctr"/>
            <a:r>
              <a:rPr lang="en-US" dirty="0"/>
              <a:t>Outputs: u, v</a:t>
            </a:r>
          </a:p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CF7644A-8D8F-4A76-8DB0-EB8A81B8BBDD}"/>
                  </a:ext>
                </a:extLst>
              </p:cNvPr>
              <p:cNvSpPr txBox="1"/>
              <p:nvPr/>
            </p:nvSpPr>
            <p:spPr>
              <a:xfrm>
                <a:off x="7312944" y="4155848"/>
                <a:ext cx="3937809" cy="6279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𝜇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CF7644A-8D8F-4A76-8DB0-EB8A81B8BB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12944" y="4155848"/>
                <a:ext cx="3937809" cy="62799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A2D9301-8AAE-41C6-8A69-CCF9FDF5058B}"/>
              </a:ext>
            </a:extLst>
          </p:cNvPr>
          <p:cNvCxnSpPr>
            <a:cxnSpLocks/>
          </p:cNvCxnSpPr>
          <p:nvPr/>
        </p:nvCxnSpPr>
        <p:spPr>
          <a:xfrm flipV="1">
            <a:off x="2181611" y="6080345"/>
            <a:ext cx="0" cy="415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E75C68BE-ED73-4037-A12E-5E582F429A51}"/>
              </a:ext>
            </a:extLst>
          </p:cNvPr>
          <p:cNvSpPr txBox="1"/>
          <p:nvPr/>
        </p:nvSpPr>
        <p:spPr>
          <a:xfrm>
            <a:off x="4045612" y="6308209"/>
            <a:ext cx="2468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Optimize Model weights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72C893-BE8F-4F91-AB86-AEF75F117B02}"/>
              </a:ext>
            </a:extLst>
          </p:cNvPr>
          <p:cNvCxnSpPr>
            <a:endCxn id="44" idx="1"/>
          </p:cNvCxnSpPr>
          <p:nvPr/>
        </p:nvCxnSpPr>
        <p:spPr>
          <a:xfrm flipV="1">
            <a:off x="2181611" y="6492875"/>
            <a:ext cx="1864001" cy="26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4216BE-561F-461A-A49F-0FFDE30845F2}"/>
              </a:ext>
            </a:extLst>
          </p:cNvPr>
          <p:cNvCxnSpPr>
            <a:stCxn id="44" idx="3"/>
          </p:cNvCxnSpPr>
          <p:nvPr/>
        </p:nvCxnSpPr>
        <p:spPr>
          <a:xfrm>
            <a:off x="6513788" y="6492875"/>
            <a:ext cx="27779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7A0650-5F72-479C-AD92-3DEFC4835134}"/>
              </a:ext>
            </a:extLst>
          </p:cNvPr>
          <p:cNvCxnSpPr>
            <a:stCxn id="10" idx="2"/>
          </p:cNvCxnSpPr>
          <p:nvPr/>
        </p:nvCxnSpPr>
        <p:spPr>
          <a:xfrm>
            <a:off x="9281848" y="5303041"/>
            <a:ext cx="9934" cy="1189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B915F94-5B63-4A32-81D0-0DC820D0BD09}"/>
                  </a:ext>
                </a:extLst>
              </p:cNvPr>
              <p:cNvSpPr txBox="1"/>
              <p:nvPr/>
            </p:nvSpPr>
            <p:spPr>
              <a:xfrm>
                <a:off x="4925459" y="1976798"/>
                <a:ext cx="3533853" cy="6279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𝜇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B915F94-5B63-4A32-81D0-0DC820D0BD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5459" y="1976798"/>
                <a:ext cx="3533853" cy="62799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28EAC8-094B-4188-A103-C5C69843FC9A}"/>
              </a:ext>
            </a:extLst>
          </p:cNvPr>
          <p:cNvCxnSpPr/>
          <p:nvPr/>
        </p:nvCxnSpPr>
        <p:spPr>
          <a:xfrm>
            <a:off x="7131204" y="2643821"/>
            <a:ext cx="1186004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8F5B5D1-48D4-4981-8374-38D457D86F0F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3981401" y="2724435"/>
            <a:ext cx="1162876" cy="26639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482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848EF1A7-3DCB-42D6-A63F-330AD28F42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14" y="1924920"/>
            <a:ext cx="6730550" cy="448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47DA46-F591-40CA-AF3D-4EBDC1DBF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Conventional PINNs and how they work</a:t>
            </a:r>
            <a:br>
              <a:rPr lang="en-US" dirty="0"/>
            </a:br>
            <a:r>
              <a:rPr lang="en-US" sz="2000" dirty="0"/>
              <a:t>(MLP Detail)</a:t>
            </a:r>
            <a:endParaRPr lang="en-US" dirty="0"/>
          </a:p>
        </p:txBody>
      </p:sp>
      <p:pic>
        <p:nvPicPr>
          <p:cNvPr id="1026" name="Picture 2" descr="What are Neural Networks? | IBM">
            <a:extLst>
              <a:ext uri="{FF2B5EF4-FFF2-40B4-BE49-F238E27FC236}">
                <a16:creationId xmlns:a16="http://schemas.microsoft.com/office/drawing/2014/main" id="{6514C1C9-5ECD-4055-8FA8-F365CCD42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8264" y="1793666"/>
            <a:ext cx="4892232" cy="3475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D2EBD1D-2BCB-4E88-A234-1B453D0AF000}"/>
              </a:ext>
            </a:extLst>
          </p:cNvPr>
          <p:cNvSpPr txBox="1"/>
          <p:nvPr/>
        </p:nvSpPr>
        <p:spPr>
          <a:xfrm>
            <a:off x="2429116" y="5052852"/>
            <a:ext cx="103387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= Tanh(z)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D8ED75-FCF8-4C42-A1ED-714A47897A25}"/>
              </a:ext>
            </a:extLst>
          </p:cNvPr>
          <p:cNvSpPr/>
          <p:nvPr/>
        </p:nvSpPr>
        <p:spPr>
          <a:xfrm>
            <a:off x="1884555" y="5453820"/>
            <a:ext cx="2330605" cy="523234"/>
          </a:xfrm>
          <a:prstGeom prst="rect">
            <a:avLst/>
          </a:prstGeom>
          <a:solidFill>
            <a:srgbClr val="60CB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ED8DAC-5FCE-4D3F-AA08-ED96451D4BE6}"/>
              </a:ext>
            </a:extLst>
          </p:cNvPr>
          <p:cNvSpPr txBox="1"/>
          <p:nvPr/>
        </p:nvSpPr>
        <p:spPr>
          <a:xfrm>
            <a:off x="6685201" y="5372132"/>
            <a:ext cx="1375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Inputs: x, y, 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F30FA1-36A4-44BD-964B-E086BC9FF31B}"/>
              </a:ext>
            </a:extLst>
          </p:cNvPr>
          <p:cNvSpPr txBox="1"/>
          <p:nvPr/>
        </p:nvSpPr>
        <p:spPr>
          <a:xfrm>
            <a:off x="10530490" y="5376330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Outputs: u, v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B3E053D9-F773-4CA2-974A-C77FBD244795}"/>
              </a:ext>
            </a:extLst>
          </p:cNvPr>
          <p:cNvSpPr/>
          <p:nvPr/>
        </p:nvSpPr>
        <p:spPr>
          <a:xfrm rot="11944108">
            <a:off x="3542407" y="5319640"/>
            <a:ext cx="564777" cy="369332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83F603-4287-4640-B0FD-1C1385B21BFC}"/>
              </a:ext>
            </a:extLst>
          </p:cNvPr>
          <p:cNvSpPr txBox="1"/>
          <p:nvPr/>
        </p:nvSpPr>
        <p:spPr>
          <a:xfrm>
            <a:off x="3835747" y="5635995"/>
            <a:ext cx="23326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Super Important!!!! </a:t>
            </a:r>
          </a:p>
        </p:txBody>
      </p:sp>
    </p:spTree>
    <p:extLst>
      <p:ext uri="{BB962C8B-B14F-4D97-AF65-F5344CB8AC3E}">
        <p14:creationId xmlns:p14="http://schemas.microsoft.com/office/powerpoint/2010/main" val="1195437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7DA46-F591-40CA-AF3D-4EBDC1DBF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Conventional PINNs and how they work</a:t>
            </a:r>
            <a:br>
              <a:rPr lang="en-US" dirty="0"/>
            </a:br>
            <a:r>
              <a:rPr lang="en-US" sz="2000" dirty="0"/>
              <a:t>(PDE Loss Detail)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964A9DD-215B-4B11-936E-157097946CF2}"/>
                  </a:ext>
                </a:extLst>
              </p:cNvPr>
              <p:cNvSpPr txBox="1"/>
              <p:nvPr/>
            </p:nvSpPr>
            <p:spPr>
              <a:xfrm>
                <a:off x="2512491" y="3451514"/>
                <a:ext cx="5093061" cy="7159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𝑈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𝜇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964A9DD-215B-4B11-936E-157097946CF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2491" y="3451514"/>
                <a:ext cx="5093061" cy="71590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1153F80-9D96-4CEE-A3D0-BF5339FBEA6E}"/>
                  </a:ext>
                </a:extLst>
              </p:cNvPr>
              <p:cNvSpPr txBox="1"/>
              <p:nvPr/>
            </p:nvSpPr>
            <p:spPr>
              <a:xfrm>
                <a:off x="2512491" y="4234596"/>
                <a:ext cx="5134226" cy="7159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𝑀𝑆𝐸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𝜇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𝜕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𝜕</m:t>
                                  </m:r>
                                  <m:sSup>
                                    <m:sSup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p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1153F80-9D96-4CEE-A3D0-BF5339FBEA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2491" y="4234596"/>
                <a:ext cx="5134226" cy="71590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50B336F5-CA43-4936-9F27-4FC229424FAC}"/>
              </a:ext>
            </a:extLst>
          </p:cNvPr>
          <p:cNvSpPr txBox="1"/>
          <p:nvPr/>
        </p:nvSpPr>
        <p:spPr>
          <a:xfrm>
            <a:off x="242047" y="1820018"/>
            <a:ext cx="1696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Loss for U and V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E155AF2-2D72-4816-B433-62190C332240}"/>
                  </a:ext>
                </a:extLst>
              </p:cNvPr>
              <p:cNvSpPr txBox="1"/>
              <p:nvPr/>
            </p:nvSpPr>
            <p:spPr>
              <a:xfrm>
                <a:off x="242047" y="2459949"/>
                <a:ext cx="3045577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𝜃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𝑛𝑒𝑢𝑟𝑎𝑙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𝑛𝑒𝑡𝑤𝑜𝑟𝑘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𝑤𝑒𝑖𝑔h𝑡𝑠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E155AF2-2D72-4816-B433-62190C3322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047" y="2459949"/>
                <a:ext cx="3045577" cy="276999"/>
              </a:xfrm>
              <a:prstGeom prst="rect">
                <a:avLst/>
              </a:prstGeom>
              <a:blipFill>
                <a:blip r:embed="rId4"/>
                <a:stretch>
                  <a:fillRect l="-1403" t="-4444" r="-802" b="-3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8D37177-7F47-4990-A819-F3626DBC9488}"/>
                  </a:ext>
                </a:extLst>
              </p:cNvPr>
              <p:cNvSpPr/>
              <p:nvPr/>
            </p:nvSpPr>
            <p:spPr>
              <a:xfrm>
                <a:off x="5809137" y="1837764"/>
                <a:ext cx="1479176" cy="51995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Model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8D37177-7F47-4990-A819-F3626DBC948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9137" y="1837764"/>
                <a:ext cx="1479176" cy="519953"/>
              </a:xfrm>
              <a:prstGeom prst="rect">
                <a:avLst/>
              </a:prstGeom>
              <a:blipFill>
                <a:blip r:embed="rId5"/>
                <a:stretch>
                  <a:fillRect b="-22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Box 16">
            <a:extLst>
              <a:ext uri="{FF2B5EF4-FFF2-40B4-BE49-F238E27FC236}">
                <a16:creationId xmlns:a16="http://schemas.microsoft.com/office/drawing/2014/main" id="{1DB02D92-E43D-4B38-B9F0-434B7A9C025E}"/>
              </a:ext>
            </a:extLst>
          </p:cNvPr>
          <p:cNvSpPr txBox="1"/>
          <p:nvPr/>
        </p:nvSpPr>
        <p:spPr>
          <a:xfrm>
            <a:off x="7897906" y="1721285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u(</a:t>
            </a:r>
            <a:r>
              <a:rPr lang="en-US" dirty="0" err="1"/>
              <a:t>t,x,y</a:t>
            </a:r>
            <a:r>
              <a:rPr lang="en-US" dirty="0"/>
              <a:t>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BB5229-4DE9-4532-BE70-DE93858219B4}"/>
              </a:ext>
            </a:extLst>
          </p:cNvPr>
          <p:cNvSpPr txBox="1"/>
          <p:nvPr/>
        </p:nvSpPr>
        <p:spPr>
          <a:xfrm>
            <a:off x="7897906" y="2090617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v(</a:t>
            </a:r>
            <a:r>
              <a:rPr lang="en-US" dirty="0" err="1"/>
              <a:t>t,x,y</a:t>
            </a:r>
            <a:r>
              <a:rPr lang="en-US" dirty="0"/>
              <a:t>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7E282C-7C2A-4EBE-B3C5-2D7F2CA36650}"/>
              </a:ext>
            </a:extLst>
          </p:cNvPr>
          <p:cNvSpPr txBox="1"/>
          <p:nvPr/>
        </p:nvSpPr>
        <p:spPr>
          <a:xfrm>
            <a:off x="4372616" y="1913074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t, x, y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BA29CB30-7CAC-497C-B9A5-D9B3C4A87F80}"/>
              </a:ext>
            </a:extLst>
          </p:cNvPr>
          <p:cNvSpPr/>
          <p:nvPr/>
        </p:nvSpPr>
        <p:spPr>
          <a:xfrm>
            <a:off x="5271247" y="1984813"/>
            <a:ext cx="397368" cy="2671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89032F44-7597-4722-ADE0-B5D14AA6642B}"/>
              </a:ext>
            </a:extLst>
          </p:cNvPr>
          <p:cNvSpPr/>
          <p:nvPr/>
        </p:nvSpPr>
        <p:spPr>
          <a:xfrm>
            <a:off x="7424240" y="1964190"/>
            <a:ext cx="397368" cy="2671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4E6444D-0943-4AF4-95B2-F40A106E4FFA}"/>
              </a:ext>
            </a:extLst>
          </p:cNvPr>
          <p:cNvSpPr txBox="1"/>
          <p:nvPr/>
        </p:nvSpPr>
        <p:spPr>
          <a:xfrm>
            <a:off x="5775229" y="2720303"/>
            <a:ext cx="190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PDE-Loss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95BA0C8-09E1-4CBB-9194-CC640E82552D}"/>
                  </a:ext>
                </a:extLst>
              </p:cNvPr>
              <p:cNvSpPr txBox="1"/>
              <p:nvPr/>
            </p:nvSpPr>
            <p:spPr>
              <a:xfrm>
                <a:off x="666381" y="5244884"/>
                <a:ext cx="9499595" cy="76251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𝑖𝑐𝑠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𝐿𝑒𝑓𝑡</m:t>
                        </m:r>
                      </m:sub>
                    </m:sSub>
                  </m:oMath>
                </a14:m>
                <a:r>
                  <a:rPr lang="en-US" dirty="0"/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𝑅𝑖𝑔h𝑡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	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𝑇𝑜𝑝</m:t>
                        </m:r>
                      </m:sub>
                    </m:sSub>
                  </m:oMath>
                </a14:m>
                <a:r>
                  <a:rPr lang="en-US" dirty="0"/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𝐵𝑜𝑡𝑡𝑜𝑚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</m:d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𝐼𝑛𝑡𝑒𝑟𝑖𝑜𝑟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95BA0C8-09E1-4CBB-9194-CC640E8255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381" y="5244884"/>
                <a:ext cx="9499595" cy="762516"/>
              </a:xfrm>
              <a:prstGeom prst="rect">
                <a:avLst/>
              </a:prstGeom>
              <a:blipFill>
                <a:blip r:embed="rId6"/>
                <a:stretch>
                  <a:fillRect l="-834" t="-7200" b="-88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F90A053-CDCE-4D91-9D8B-3BD18B936491}"/>
              </a:ext>
            </a:extLst>
          </p:cNvPr>
          <p:cNvCxnSpPr>
            <a:cxnSpLocks/>
          </p:cNvCxnSpPr>
          <p:nvPr/>
        </p:nvCxnSpPr>
        <p:spPr>
          <a:xfrm flipH="1">
            <a:off x="7916950" y="3017580"/>
            <a:ext cx="393889" cy="2513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B85E3E9-037E-4488-B445-FDA9DDADD352}"/>
              </a:ext>
            </a:extLst>
          </p:cNvPr>
          <p:cNvCxnSpPr>
            <a:cxnSpLocks/>
          </p:cNvCxnSpPr>
          <p:nvPr/>
        </p:nvCxnSpPr>
        <p:spPr>
          <a:xfrm flipH="1">
            <a:off x="6444812" y="2979549"/>
            <a:ext cx="1822231" cy="4419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D120844-6323-4C1E-8969-CDF76370397B}"/>
              </a:ext>
            </a:extLst>
          </p:cNvPr>
          <p:cNvSpPr txBox="1"/>
          <p:nvPr/>
        </p:nvSpPr>
        <p:spPr>
          <a:xfrm>
            <a:off x="8346295" y="2598448"/>
            <a:ext cx="30455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Derivatives computed using Auto gradient of the model (Remember the tanh(z) ?) </a:t>
            </a:r>
          </a:p>
          <a:p>
            <a:endParaRPr lang="en-US" dirty="0"/>
          </a:p>
          <a:p>
            <a:r>
              <a:rPr lang="en-US" dirty="0"/>
              <a:t>No discretization needed !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A8959D1-30B2-4AB0-B889-C67DA7F4313B}"/>
              </a:ext>
            </a:extLst>
          </p:cNvPr>
          <p:cNvSpPr txBox="1"/>
          <p:nvPr/>
        </p:nvSpPr>
        <p:spPr>
          <a:xfrm>
            <a:off x="8516950" y="4370162"/>
            <a:ext cx="2704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MSE = Mean squared error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31676B-FEC4-422A-B16F-828EA960CE6C}"/>
              </a:ext>
            </a:extLst>
          </p:cNvPr>
          <p:cNvSpPr txBox="1"/>
          <p:nvPr/>
        </p:nvSpPr>
        <p:spPr>
          <a:xfrm>
            <a:off x="8510430" y="5211236"/>
            <a:ext cx="2070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Left Wall, Right Wall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5B975BD-3D60-43A2-B9C0-030297A00280}"/>
              </a:ext>
            </a:extLst>
          </p:cNvPr>
          <p:cNvSpPr txBox="1"/>
          <p:nvPr/>
        </p:nvSpPr>
        <p:spPr>
          <a:xfrm>
            <a:off x="8510430" y="5609318"/>
            <a:ext cx="24866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Top Wall, Bottom Wall, Interior</a:t>
            </a:r>
          </a:p>
        </p:txBody>
      </p:sp>
    </p:spTree>
    <p:extLst>
      <p:ext uri="{BB962C8B-B14F-4D97-AF65-F5344CB8AC3E}">
        <p14:creationId xmlns:p14="http://schemas.microsoft.com/office/powerpoint/2010/main" val="548667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chart&#10;&#10;Description automatically generated">
            <a:extLst>
              <a:ext uri="{FF2B5EF4-FFF2-40B4-BE49-F238E27FC236}">
                <a16:creationId xmlns:a16="http://schemas.microsoft.com/office/drawing/2014/main" id="{4572D579-BE36-41B9-BE94-797F6FCC2F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09" y="3777131"/>
            <a:ext cx="9825314" cy="3275105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99521A28-40C5-4649-9A81-30879D567B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106" y="1027906"/>
            <a:ext cx="9825317" cy="32751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773804-6271-451C-8FF3-66404F983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Conventional PINNs Solution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DDE0C8-C0C8-4EFD-AC1B-67F27324B74C}"/>
              </a:ext>
            </a:extLst>
          </p:cNvPr>
          <p:cNvSpPr txBox="1"/>
          <p:nvPr/>
        </p:nvSpPr>
        <p:spPr>
          <a:xfrm>
            <a:off x="9646024" y="1622612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PINNs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578FCB-B190-46C2-A11E-89008901DFC1}"/>
              </a:ext>
            </a:extLst>
          </p:cNvPr>
          <p:cNvSpPr txBox="1"/>
          <p:nvPr/>
        </p:nvSpPr>
        <p:spPr>
          <a:xfrm>
            <a:off x="9646023" y="4690000"/>
            <a:ext cx="1097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Analytical</a:t>
            </a:r>
          </a:p>
        </p:txBody>
      </p:sp>
    </p:spTree>
    <p:extLst>
      <p:ext uri="{BB962C8B-B14F-4D97-AF65-F5344CB8AC3E}">
        <p14:creationId xmlns:p14="http://schemas.microsoft.com/office/powerpoint/2010/main" val="1476045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Qr code&#10;&#10;Description automatically generated">
            <a:extLst>
              <a:ext uri="{FF2B5EF4-FFF2-40B4-BE49-F238E27FC236}">
                <a16:creationId xmlns:a16="http://schemas.microsoft.com/office/drawing/2014/main" id="{C98968FD-015F-4429-852E-C43B65AE6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39866"/>
            <a:ext cx="3442501" cy="25818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3F8204-E579-4D77-9882-22B241CB9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Conventional PINNs and how they work</a:t>
            </a:r>
            <a:br>
              <a:rPr lang="en-US" dirty="0"/>
            </a:br>
            <a:r>
              <a:rPr lang="en-US" sz="2000" dirty="0"/>
              <a:t>(High Level)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038C93-F91B-45DE-BFC1-A13EFFBCC38A}"/>
              </a:ext>
            </a:extLst>
          </p:cNvPr>
          <p:cNvSpPr txBox="1"/>
          <p:nvPr/>
        </p:nvSpPr>
        <p:spPr>
          <a:xfrm>
            <a:off x="804688" y="1601125"/>
            <a:ext cx="2403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1D Shock Tube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D1428DC-A8EC-46F6-BB20-17FFA475C1F8}"/>
                  </a:ext>
                </a:extLst>
              </p:cNvPr>
              <p:cNvSpPr txBox="1"/>
              <p:nvPr/>
            </p:nvSpPr>
            <p:spPr>
              <a:xfrm>
                <a:off x="905436" y="2164977"/>
                <a:ext cx="2992294" cy="8803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</m:mr>
                            <m:m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E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D1428DC-A8EC-46F6-BB20-17FFA475C1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436" y="2164977"/>
                <a:ext cx="2992294" cy="88036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46C8F8F-87EE-4AFA-B1E7-45B94C626AFF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1559859" y="3034651"/>
            <a:ext cx="482683" cy="300318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2CB5A9A-9F87-4390-9EC9-3105C5FF94B4}"/>
              </a:ext>
            </a:extLst>
          </p:cNvPr>
          <p:cNvSpPr txBox="1"/>
          <p:nvPr/>
        </p:nvSpPr>
        <p:spPr>
          <a:xfrm>
            <a:off x="2042542" y="3150303"/>
            <a:ext cx="1256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Continuous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CEECFF6-9FB8-4CA7-AC35-08D743C1F074}"/>
              </a:ext>
            </a:extLst>
          </p:cNvPr>
          <p:cNvCxnSpPr/>
          <p:nvPr/>
        </p:nvCxnSpPr>
        <p:spPr>
          <a:xfrm>
            <a:off x="975017" y="2913529"/>
            <a:ext cx="19569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C328847-59D6-489A-AB8F-B33258EB57B5}"/>
              </a:ext>
            </a:extLst>
          </p:cNvPr>
          <p:cNvCxnSpPr/>
          <p:nvPr/>
        </p:nvCxnSpPr>
        <p:spPr>
          <a:xfrm>
            <a:off x="2006683" y="2913529"/>
            <a:ext cx="19569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964A3FD-D2BD-47A3-8E38-85972C128E50}"/>
              </a:ext>
            </a:extLst>
          </p:cNvPr>
          <p:cNvSpPr txBox="1"/>
          <p:nvPr/>
        </p:nvSpPr>
        <p:spPr>
          <a:xfrm>
            <a:off x="1702139" y="5821742"/>
            <a:ext cx="1763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Sampled domain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1D547E3-A00C-4B3E-B5BD-11D9C430D08D}"/>
              </a:ext>
            </a:extLst>
          </p:cNvPr>
          <p:cNvSpPr txBox="1"/>
          <p:nvPr/>
        </p:nvSpPr>
        <p:spPr>
          <a:xfrm>
            <a:off x="9204640" y="5009516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PDE Loss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126CA98-FB7E-4F4A-A2A6-3A38B2322714}"/>
              </a:ext>
            </a:extLst>
          </p:cNvPr>
          <p:cNvSpPr/>
          <p:nvPr/>
        </p:nvSpPr>
        <p:spPr>
          <a:xfrm>
            <a:off x="4862570" y="4157180"/>
            <a:ext cx="2617018" cy="6279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Multi-Layer Perception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6653D27-DFCF-43CC-8D63-418E06DAD458}"/>
              </a:ext>
            </a:extLst>
          </p:cNvPr>
          <p:cNvSpPr txBox="1"/>
          <p:nvPr/>
        </p:nvSpPr>
        <p:spPr>
          <a:xfrm>
            <a:off x="5177568" y="5058265"/>
            <a:ext cx="20528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Model</a:t>
            </a:r>
          </a:p>
          <a:p>
            <a:pPr algn="ctr"/>
            <a:r>
              <a:rPr lang="en-US" dirty="0"/>
              <a:t>Inputs: t, x</a:t>
            </a:r>
          </a:p>
          <a:p>
            <a:pPr algn="ctr"/>
            <a:r>
              <a:rPr lang="en-US" dirty="0"/>
              <a:t>Outputs: P, rho, u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A2C2F68-B10A-4091-9BB6-A58D63A56A86}"/>
              </a:ext>
            </a:extLst>
          </p:cNvPr>
          <p:cNvCxnSpPr>
            <a:cxnSpLocks/>
          </p:cNvCxnSpPr>
          <p:nvPr/>
        </p:nvCxnSpPr>
        <p:spPr>
          <a:xfrm flipV="1">
            <a:off x="2635959" y="6156152"/>
            <a:ext cx="0" cy="415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7508E153-4C41-4376-B603-C1938869FFF8}"/>
              </a:ext>
            </a:extLst>
          </p:cNvPr>
          <p:cNvSpPr txBox="1"/>
          <p:nvPr/>
        </p:nvSpPr>
        <p:spPr>
          <a:xfrm>
            <a:off x="4499960" y="6384016"/>
            <a:ext cx="2468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Optimize Model weights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F77E43B-DA75-4FB3-AA08-7C0227645521}"/>
              </a:ext>
            </a:extLst>
          </p:cNvPr>
          <p:cNvCxnSpPr>
            <a:endCxn id="32" idx="1"/>
          </p:cNvCxnSpPr>
          <p:nvPr/>
        </p:nvCxnSpPr>
        <p:spPr>
          <a:xfrm flipV="1">
            <a:off x="2635959" y="6568682"/>
            <a:ext cx="1864001" cy="26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04CD1DF-84EE-4643-842A-FD6A395BD9F1}"/>
              </a:ext>
            </a:extLst>
          </p:cNvPr>
          <p:cNvCxnSpPr>
            <a:stCxn id="32" idx="3"/>
          </p:cNvCxnSpPr>
          <p:nvPr/>
        </p:nvCxnSpPr>
        <p:spPr>
          <a:xfrm>
            <a:off x="6968136" y="6568682"/>
            <a:ext cx="27779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9A44DE3-C54E-42AE-948D-B25DEBD84251}"/>
              </a:ext>
            </a:extLst>
          </p:cNvPr>
          <p:cNvCxnSpPr>
            <a:stCxn id="28" idx="2"/>
          </p:cNvCxnSpPr>
          <p:nvPr/>
        </p:nvCxnSpPr>
        <p:spPr>
          <a:xfrm>
            <a:off x="9736196" y="5378848"/>
            <a:ext cx="9934" cy="1189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2C76F072-DDA8-42CB-9A27-640CB841D238}"/>
                  </a:ext>
                </a:extLst>
              </p:cNvPr>
              <p:cNvSpPr txBox="1"/>
              <p:nvPr/>
            </p:nvSpPr>
            <p:spPr>
              <a:xfrm>
                <a:off x="8249983" y="3976200"/>
                <a:ext cx="2992294" cy="8803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𝜌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</m:mr>
                            <m:mr>
                              <m:e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𝜌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E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2C76F072-DDA8-42CB-9A27-640CB841D2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49983" y="3976200"/>
                <a:ext cx="2992294" cy="88036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6EFB8C3-06D0-4990-824C-C8B903E8D1F1}"/>
              </a:ext>
            </a:extLst>
          </p:cNvPr>
          <p:cNvCxnSpPr>
            <a:stCxn id="24" idx="3"/>
          </p:cNvCxnSpPr>
          <p:nvPr/>
        </p:nvCxnSpPr>
        <p:spPr>
          <a:xfrm>
            <a:off x="4280701" y="4530804"/>
            <a:ext cx="5081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6972F91-359F-4198-835E-5101BF99F104}"/>
              </a:ext>
            </a:extLst>
          </p:cNvPr>
          <p:cNvCxnSpPr/>
          <p:nvPr/>
        </p:nvCxnSpPr>
        <p:spPr>
          <a:xfrm>
            <a:off x="7633501" y="4471176"/>
            <a:ext cx="5081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599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6FFDD-22CB-46E7-9F6A-E1DEBC616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Conventional PINNs and how they work</a:t>
            </a:r>
            <a:br>
              <a:rPr lang="en-US" dirty="0"/>
            </a:br>
            <a:r>
              <a:rPr lang="en-US" sz="2000" dirty="0"/>
              <a:t>(Sod Shock tube Problem)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0428F9-9196-194F-8D7B-12B3DCD34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3343"/>
            <a:ext cx="6146042" cy="46095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068D1D8-DB08-8A4B-9CEB-63D42509953C}"/>
              </a:ext>
            </a:extLst>
          </p:cNvPr>
          <p:cNvSpPr txBox="1"/>
          <p:nvPr/>
        </p:nvSpPr>
        <p:spPr>
          <a:xfrm>
            <a:off x="2550160" y="1561881"/>
            <a:ext cx="1335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Roe Scheme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4B3BA5-3BAB-A64B-8B0E-71B9DB4611A3}"/>
              </a:ext>
            </a:extLst>
          </p:cNvPr>
          <p:cNvSpPr txBox="1"/>
          <p:nvPr/>
        </p:nvSpPr>
        <p:spPr>
          <a:xfrm>
            <a:off x="8028358" y="1561881"/>
            <a:ext cx="2055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Conventional PINNS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CAC29F-D31D-174D-BD6C-5C2016484B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165" y="1883343"/>
            <a:ext cx="5820075" cy="436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17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B2562-3325-4700-AC7A-90CF00055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Problem here?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4CF8A4-3AB9-45C8-9355-50A3BDC8400C}"/>
              </a:ext>
            </a:extLst>
          </p:cNvPr>
          <p:cNvSpPr txBox="1"/>
          <p:nvPr/>
        </p:nvSpPr>
        <p:spPr>
          <a:xfrm>
            <a:off x="838199" y="1498036"/>
            <a:ext cx="100673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Poor prediction of initial conditions = errors propagate to next time-step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use of MSE (mean error squared) loss means the Model is tuned to reduce an average error for multiple variables </a:t>
            </a:r>
            <a:r>
              <a:rPr lang="en-US" i="1" dirty="0"/>
              <a:t>u</a:t>
            </a:r>
            <a:r>
              <a:rPr lang="en-US" dirty="0"/>
              <a:t> and </a:t>
            </a:r>
            <a:r>
              <a:rPr lang="en-US" i="1" dirty="0"/>
              <a:t>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B4BB08-C013-4B8C-A45B-D3EED697B191}"/>
              </a:ext>
            </a:extLst>
          </p:cNvPr>
          <p:cNvSpPr txBox="1"/>
          <p:nvPr/>
        </p:nvSpPr>
        <p:spPr>
          <a:xfrm>
            <a:off x="838199" y="4259220"/>
            <a:ext cx="108732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Papados</a:t>
            </a:r>
            <a:r>
              <a:rPr lang="en-US" sz="12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 Solving Hydrodynamic Shock-Tube Problems Using Weighted Physics-Informed Neural Networks with Domain Extension.</a:t>
            </a:r>
            <a:endParaRPr lang="en-US" sz="12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BE18A7-0AD1-4639-A13E-B11C4F22AD8F}"/>
              </a:ext>
            </a:extLst>
          </p:cNvPr>
          <p:cNvSpPr txBox="1"/>
          <p:nvPr/>
        </p:nvSpPr>
        <p:spPr>
          <a:xfrm>
            <a:off x="838199" y="2453829"/>
            <a:ext cx="183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Possible Solution: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EDD0EC-F6A5-4B4B-9D47-5E7210E0E6D4}"/>
              </a:ext>
            </a:extLst>
          </p:cNvPr>
          <p:cNvSpPr txBox="1"/>
          <p:nvPr/>
        </p:nvSpPr>
        <p:spPr>
          <a:xfrm>
            <a:off x="838200" y="4487648"/>
            <a:ext cx="100673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Random Sampling of domain may lead to poorly placed points. Example: Shock Tube discontinuity.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F869846-B00C-4349-8D62-29CAF29E99CA}"/>
                  </a:ext>
                </a:extLst>
              </p:cNvPr>
              <p:cNvSpPr txBox="1"/>
              <p:nvPr/>
            </p:nvSpPr>
            <p:spPr>
              <a:xfrm>
                <a:off x="385225" y="2876305"/>
                <a:ext cx="11134678" cy="3357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10</m:t>
                          </m:r>
                          <m:d>
                            <m:d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𝑈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b="0" i="1" smtClean="0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</m:d>
                            </m:e>
                          </m:d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𝑖𝑐𝑠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400" b="0" i="1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0.1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𝐿𝑒𝑓𝑡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US" sz="1400" dirty="0"/>
                            <m:t>+ 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𝑅𝑖𝑔h𝑡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US" sz="1400" dirty="0"/>
                            <m:t>+ 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𝑇𝑜𝑝</m:t>
                              </m:r>
                            </m:sub>
                          </m:sSub>
                          <m:r>
                            <m:rPr>
                              <m:nor/>
                            </m:rPr>
                            <a:rPr lang="en-US" sz="1400" dirty="0"/>
                            <m:t>+ 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𝐵𝑜𝑡𝑡𝑜𝑚</m:t>
                              </m:r>
                            </m:sub>
                          </m:sSub>
                          <m:r>
                            <a:rPr lang="en-US" sz="1400" i="1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1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ctrlP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𝑈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en-US" sz="1400" i="1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  <m:d>
                                    <m:dPr>
                                      <m:ctrlP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400" i="1">
                                          <a:latin typeface="Cambria Math" panose="02040503050406030204" pitchFamily="18" charset="0"/>
                                        </a:rPr>
                                        <m:t>𝜃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a:rPr lang="en-US" sz="1400" i="1">
                                  <a:latin typeface="Cambria Math" panose="02040503050406030204" pitchFamily="18" charset="0"/>
                                </a:rPr>
                                <m:t>𝐼𝑛𝑡𝑒𝑟𝑖𝑜𝑟</m:t>
                              </m:r>
                            </m:sub>
                          </m:sSub>
                        </m:e>
                      </m:d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F869846-B00C-4349-8D62-29CAF29E99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225" y="2876305"/>
                <a:ext cx="11134678" cy="335798"/>
              </a:xfrm>
              <a:prstGeom prst="rect">
                <a:avLst/>
              </a:prstGeom>
              <a:blipFill>
                <a:blip r:embed="rId2"/>
                <a:stretch>
                  <a:fillRect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2E9A6998-B04E-4468-AA53-ADA671DF569B}"/>
              </a:ext>
            </a:extLst>
          </p:cNvPr>
          <p:cNvSpPr txBox="1"/>
          <p:nvPr/>
        </p:nvSpPr>
        <p:spPr>
          <a:xfrm>
            <a:off x="3070411" y="2453829"/>
            <a:ext cx="3703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Increase weighting of initial condition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781263-2C76-3844-960C-F1B497C41BBE}"/>
              </a:ext>
            </a:extLst>
          </p:cNvPr>
          <p:cNvSpPr txBox="1"/>
          <p:nvPr/>
        </p:nvSpPr>
        <p:spPr>
          <a:xfrm>
            <a:off x="3070411" y="3870278"/>
            <a:ext cx="3605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Extend boundary to use more points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CBF695E-16CB-AC4B-9093-FF1157BEBE36}"/>
              </a:ext>
            </a:extLst>
          </p:cNvPr>
          <p:cNvCxnSpPr/>
          <p:nvPr/>
        </p:nvCxnSpPr>
        <p:spPr>
          <a:xfrm>
            <a:off x="3070411" y="3849958"/>
            <a:ext cx="358648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456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1854</TotalTime>
  <Words>758</Words>
  <Application>Microsoft Macintosh PowerPoint</Application>
  <PresentationFormat>Widescreen</PresentationFormat>
  <Paragraphs>96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Physics Informed Neural Networks (PINNs) </vt:lpstr>
      <vt:lpstr>Timeline</vt:lpstr>
      <vt:lpstr>Conventional PINNs and how they work (High Level)</vt:lpstr>
      <vt:lpstr>Conventional PINNs and how they work (MLP Detail)</vt:lpstr>
      <vt:lpstr>Conventional PINNs and how they work (PDE Loss Detail)</vt:lpstr>
      <vt:lpstr>Conventional PINNs Solution</vt:lpstr>
      <vt:lpstr>Conventional PINNs and how they work (High Level)</vt:lpstr>
      <vt:lpstr>Conventional PINNs and how they work (Sod Shock tube Problem)</vt:lpstr>
      <vt:lpstr>What’s the Problem here? </vt:lpstr>
      <vt:lpstr>W-PINNs-DE PINNs (Sod Shock tube Problem)</vt:lpstr>
      <vt:lpstr>cvPINNs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Physics Informed Neural Networks (PINNs)</dc:title>
  <dc:creator>Paht and Sticky</dc:creator>
  <cp:lastModifiedBy>Paht and Sticky</cp:lastModifiedBy>
  <cp:revision>13</cp:revision>
  <dcterms:created xsi:type="dcterms:W3CDTF">2022-04-06T21:06:04Z</dcterms:created>
  <dcterms:modified xsi:type="dcterms:W3CDTF">2022-04-12T03:51:57Z</dcterms:modified>
</cp:coreProperties>
</file>

<file path=docProps/thumbnail.jpeg>
</file>